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6" r:id="rId2"/>
    <p:sldId id="2540" r:id="rId3"/>
    <p:sldId id="2565" r:id="rId4"/>
    <p:sldId id="2567" r:id="rId5"/>
    <p:sldId id="2560" r:id="rId6"/>
    <p:sldId id="2584" r:id="rId7"/>
    <p:sldId id="2571" r:id="rId8"/>
    <p:sldId id="2575" r:id="rId9"/>
    <p:sldId id="2581" r:id="rId1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676"/>
    <a:srgbClr val="549E39"/>
    <a:srgbClr val="5DAAB0"/>
    <a:srgbClr val="3B7579"/>
    <a:srgbClr val="AAD3D6"/>
    <a:srgbClr val="418287"/>
    <a:srgbClr val="DFE3E9"/>
    <a:srgbClr val="1F1F26"/>
    <a:srgbClr val="D6DBE2"/>
    <a:srgbClr val="CC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>
        <p:scale>
          <a:sx n="80" d="100"/>
          <a:sy n="80" d="100"/>
        </p:scale>
        <p:origin x="60" y="-52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D68D1F-390D-4C9D-B096-1A83CDC0018B}" type="datetime1">
              <a:rPr lang="pt-PT" smtClean="0"/>
              <a:t>15/12/2021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4D05-2AED-45A4-9A62-430AF7C569B4}" type="datetime1">
              <a:rPr lang="pt-PT" smtClean="0"/>
              <a:pPr/>
              <a:t>15/12/2021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867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397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7166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462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5366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172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0268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133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85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ória de Diapositivos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title="Decorativo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9" name="Marcador de Posição do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ção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title="Decorativo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2" name="Marcador de Posição do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13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pt-PT" noProof="0"/>
              <a:t>Agenda</a:t>
            </a:r>
          </a:p>
        </p:txBody>
      </p:sp>
      <p:sp>
        <p:nvSpPr>
          <p:cNvPr id="29" name="Marcador de Posição da Imagem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2" name="Marcador de Posição do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3" name="Marcador de Posição do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4" name="Marcador de Posição do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5" name="Marcador de Posição do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6" name="Marcador de Posição do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4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ção da Imagem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2" name="Marcador de Posição do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3" name="Marcador de Posição do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4" name="Marcador de Posição do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5" name="Marcador de Posição do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6" name="Marcador de Posição do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" name="Retâ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pt-PT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ção da Imagem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2" name="Marcador de Posição do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3" name="Marcador de Posição do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4" name="Marcador de Posição do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5" name="Marcador de Posição do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6" name="Marcador de Posição do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" name="Retâ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pt-PT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ção da Imagem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Retângulo 2" title="Decorativo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2" name="Marcador de Posição do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3" name="Marcador de Posição do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4" name="Marcador de Posição do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5" name="Marcador de Posição do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6" name="Marcador de Posição do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7" name="Marcador de Posição do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1</a:t>
            </a:r>
          </a:p>
        </p:txBody>
      </p:sp>
      <p:sp>
        <p:nvSpPr>
          <p:cNvPr id="38" name="Marcador de Posição do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2</a:t>
            </a:r>
          </a:p>
        </p:txBody>
      </p:sp>
      <p:sp>
        <p:nvSpPr>
          <p:cNvPr id="39" name="Marcador de Posição do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3</a:t>
            </a:r>
          </a:p>
        </p:txBody>
      </p:sp>
      <p:sp>
        <p:nvSpPr>
          <p:cNvPr id="40" name="Marcador de Posição do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4</a:t>
            </a:r>
          </a:p>
        </p:txBody>
      </p:sp>
      <p:sp>
        <p:nvSpPr>
          <p:cNvPr id="41" name="Marcador de Posição do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5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pt-PT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9" name="Marcador de Posição da Imagem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pt-PT" noProof="0"/>
              <a:t>Clique para adicionar um título aqui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pt-PT" noProof="0"/>
              <a:t>Clique para adicionar um título aqui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Retângulo 10" title="Decorativo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2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o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OBRIGADO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WWW.WEBSITENAME.COM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Retângulo 2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PT" noProof="0"/>
              <a:t>Clique para adicionar um título aqui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a Imagem 5" title="Decorativo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PT" noProof="0"/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PT" noProof="0"/>
              <a:t>Clique para adicionar um título aqui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PT" noProof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PT" noProof="0"/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PT" noProof="0"/>
              <a:t>Clique para adicionar um título aqui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PT" noProof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PT" noProof="0"/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PT" noProof="0"/>
              <a:t>Clique para adicionar um título aqui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6" name="Marcador de Posição do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o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PT" noProof="0"/>
              <a:t>Clique para </a:t>
            </a:r>
            <a:br>
              <a:rPr lang="pt-PT" noProof="0"/>
            </a:br>
            <a:r>
              <a:rPr lang="pt-PT" noProof="0"/>
              <a:t>Adicionar Título</a:t>
            </a:r>
          </a:p>
        </p:txBody>
      </p:sp>
      <p:sp>
        <p:nvSpPr>
          <p:cNvPr id="9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 title="Decorativo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pt-PT" sz="1400" b="0" i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</a:t>
            </a:r>
            <a:br>
              <a:rPr lang="pt-PT" noProof="0"/>
            </a:br>
            <a:r>
              <a:rPr lang="pt-PT" noProof="0"/>
              <a:t>Adicionar Título</a:t>
            </a:r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9" name="Marcador de Posição do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</a:t>
            </a:r>
            <a:br>
              <a:rPr lang="pt-PT" noProof="0"/>
            </a:br>
            <a:r>
              <a:rPr lang="pt-PT" noProof="0"/>
              <a:t>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o de Título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Retângulo 7" title="Decorativo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0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Marcador de Posição do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squema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Esquema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Esquema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Esquema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Retângulo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Retâ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Retâ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OBRIGADO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WWW.WEBSITENAME.COM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2" name="Retângulo 1" title="Decorativo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PT" noProof="0"/>
            </a:p>
          </p:txBody>
        </p:sp>
        <p:sp>
          <p:nvSpPr>
            <p:cNvPr id="6" name="MARCADOR DE POSIÇÃO DE IMAGEM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PT" noProof="0"/>
            </a:p>
          </p:txBody>
        </p:sp>
      </p:grp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PT" noProof="0"/>
            </a:p>
          </p:txBody>
        </p:sp>
        <p:sp>
          <p:nvSpPr>
            <p:cNvPr id="6" name="MARCADOR DE POSIÇÃO DE IMAGEM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PT" noProof="0"/>
            </a:p>
          </p:txBody>
        </p:sp>
      </p:grp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PT" noProof="0"/>
            </a:p>
          </p:txBody>
        </p:sp>
        <p:sp>
          <p:nvSpPr>
            <p:cNvPr id="6" name="MARCADOR DE POSIÇÃO DE IMAGEM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PT" noProof="0"/>
            </a:p>
          </p:txBody>
        </p:sp>
      </p:grp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  <p:sp>
        <p:nvSpPr>
          <p:cNvPr id="18" name="Marcador de Posição do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  <p:sp>
        <p:nvSpPr>
          <p:cNvPr id="18" name="Marcador de Posição do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  <p:sp>
        <p:nvSpPr>
          <p:cNvPr id="18" name="Marcador de Posição do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PT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Marcador de Posição da Imagem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1" name="Marcador de Posição da Imagem 5" title="Decorativo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22" name="Marcador de Posição da Imagem 5" title="Decorativo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23" name="Marcador de Posição da Imagem 5" title="Decorativo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Adicionar o Título do Diapositivo Aqui</a:t>
            </a:r>
          </a:p>
        </p:txBody>
      </p:sp>
      <p:sp>
        <p:nvSpPr>
          <p:cNvPr id="25" name="Marcador de Posição do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26" name="Marcador de Posição do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354093" y="1689046"/>
            <a:ext cx="0" cy="3060000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pt-PT" noProof="0"/>
              <a:t>Clique para Adicionar o Título do Diapositivo Aqui</a:t>
            </a:r>
          </a:p>
        </p:txBody>
      </p:sp>
      <p:sp>
        <p:nvSpPr>
          <p:cNvPr id="20" name="Marcador de Posição do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24" name="Marcador de Posição do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a Imagem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8" name="Marcador de Posição da Imagem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9" name="Marcador de Posição da Imagem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0" name="Marcador de Posição da Imagem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PT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pt-PT" noProof="0"/>
              <a:t>Clique para Adicionar o Título do Diapositivo Aqui</a:t>
            </a:r>
          </a:p>
        </p:txBody>
      </p:sp>
      <p:sp>
        <p:nvSpPr>
          <p:cNvPr id="6" name="Marcador de Posição da Imagem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a Imagem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a Imagem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a Imagem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o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o de Título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7" name="Retâ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pt-PT" noProof="0"/>
              <a:t>Clique para Adicionar o Título do Diapositivo Aqui</a:t>
            </a:r>
          </a:p>
        </p:txBody>
      </p:sp>
      <p:sp>
        <p:nvSpPr>
          <p:cNvPr id="15" name="Marcador de Posição do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4" name="Marcador de Posição da Imagem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5" name="Marcador de Posição da Imagem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Marcador de Posição da Imagem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a Imagem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PT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pt-PT" noProof="0"/>
              <a:t>Clique para Adicionar o Título do Diapositivo Aqui</a:t>
            </a:r>
          </a:p>
        </p:txBody>
      </p:sp>
      <p:sp>
        <p:nvSpPr>
          <p:cNvPr id="17" name="Marcador de Posição do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6" name="Marcador de Posição da Imagem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a Imagem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a Imagem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a Imagem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 title="Decorativo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Marcador de Posição da Imagem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1" name="Marcador de Posição do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7" name="Marcador de Posição do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9" name="Marcador de Posição do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o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2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 title="Decorativo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Retângulo 20" title="Decorativo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8" name="Retângulo 27" title="Decorativo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0" name="Marcador de Posição da Imagem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2" name="Marcador de Posição da Imagem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3" name="Marcador de Posição da Imagem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Retângulo 25" title="Decorativo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1" name="Marcador de Posição do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3" name="Marcador de Posição do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5" name="Marcador de Posição do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31" name="Marcador de Posição da Imagem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7" name="Forma 62" title="Decorativo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</a:t>
            </a:r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4" name="Marcador de Posição da Imagem 3" title="Decorativo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o de Título com Imagem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7" name="Retâ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1" name="Marcador de Posição do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4" name="Marcador de Posição da Tabela 3" title="Decorativo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tabela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a Imagem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Imagem 6" title="Decorativo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4" title="Decorativo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4" title="Decorativo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Marcador de Posição da Imagem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title="Decorativo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Retângulo 8" title="Decorativo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 title="Decorativo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 title="Decorativo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o de Título com Image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7" name="Retâ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ória de Diapositivos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9" name="Marcador de Posição do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sória de Diapositivos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9" name="Marcador de Posição do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5" y="4864376"/>
            <a:ext cx="7267699" cy="1267856"/>
          </a:xfrm>
          <a:prstGeom prst="rect">
            <a:avLst/>
          </a:prstGeom>
        </p:spPr>
        <p:txBody>
          <a:bodyPr rtlCol="0" anchor="t">
            <a:normAutofit fontScale="90000"/>
          </a:bodyPr>
          <a:lstStyle/>
          <a:p>
            <a:pPr rtl="0"/>
            <a:r>
              <a:rPr lang="pt-PT" sz="6000" dirty="0" err="1"/>
              <a:t>RuralView</a:t>
            </a:r>
            <a:r>
              <a:rPr lang="pt-PT" sz="6000" dirty="0"/>
              <a:t> Camping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5635" y="6204533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BayView</a:t>
            </a:r>
            <a:r>
              <a:rPr lang="pt-PT" dirty="0"/>
              <a:t> Camping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5E90EB-13DF-4FB7-970B-7A63CD2E9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" t="24907" r="-1723" b="15769"/>
          <a:stretch/>
        </p:blipFill>
        <p:spPr>
          <a:xfrm>
            <a:off x="0" y="-233916"/>
            <a:ext cx="12405755" cy="490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 rtlCol="0"/>
          <a:lstStyle/>
          <a:p>
            <a:pPr rtl="0"/>
            <a:r>
              <a:rPr lang="pt-PT" dirty="0"/>
              <a:t>Índice:</a:t>
            </a:r>
          </a:p>
        </p:txBody>
      </p:sp>
      <p:sp>
        <p:nvSpPr>
          <p:cNvPr id="36" name="Marcador de Posição do Texto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116" y="889470"/>
            <a:ext cx="4294206" cy="7556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dirty="0"/>
              <a:t>Apresentação da empresa promotora - Quem é o investidor do projeto?;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8116" y="1781999"/>
            <a:ext cx="4294206" cy="7556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dirty="0"/>
              <a:t>Áreas de atuação e clientes do promotor;</a:t>
            </a:r>
          </a:p>
        </p:txBody>
      </p:sp>
      <p:sp>
        <p:nvSpPr>
          <p:cNvPr id="34" name="Marcador de Posição do Texto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8116" y="2684288"/>
            <a:ext cx="4294206" cy="7556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dirty="0"/>
              <a:t>Contexto do mercado que originou a oportunidade;</a:t>
            </a:r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8116" y="3586577"/>
            <a:ext cx="4294206" cy="7556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dirty="0"/>
              <a:t>Como é que a implementação deste novo sistema gera valor para a organização promotora?;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8116" y="4488866"/>
            <a:ext cx="4294206" cy="7556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dirty="0"/>
              <a:t>Transformação digital – Quais são as principais funcionalidades?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FDABC62-1116-40F8-8151-02635FF85283}"/>
              </a:ext>
            </a:extLst>
          </p:cNvPr>
          <p:cNvSpPr txBox="1"/>
          <p:nvPr/>
        </p:nvSpPr>
        <p:spPr>
          <a:xfrm>
            <a:off x="4098116" y="5391155"/>
            <a:ext cx="2953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chemeClr val="tx2"/>
                </a:solidFill>
              </a:rPr>
              <a:t>Requisitos excluídos.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B9E668-0AF1-40C6-88E9-EB06225A5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2" t="8683" r="9889" b="8062"/>
          <a:stretch/>
        </p:blipFill>
        <p:spPr>
          <a:xfrm>
            <a:off x="8707396" y="679775"/>
            <a:ext cx="3484604" cy="50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sz="2000" dirty="0"/>
              <a:t>Empresa de campismo </a:t>
            </a:r>
            <a:r>
              <a:rPr lang="pt-PT" sz="2000" dirty="0" err="1"/>
              <a:t>BayView</a:t>
            </a:r>
            <a:r>
              <a:rPr lang="pt-PT" sz="2000" dirty="0"/>
              <a:t> Camping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sz="2000" dirty="0"/>
              <a:t>Possui cadeia de parques de campismo na zona litoral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sz="2000" dirty="0"/>
              <a:t>Proporciona atividades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098" y="446451"/>
            <a:ext cx="7629873" cy="1233494"/>
          </a:xfrm>
        </p:spPr>
        <p:txBody>
          <a:bodyPr rtlCol="0"/>
          <a:lstStyle/>
          <a:p>
            <a:pPr rtl="0"/>
            <a:r>
              <a:rPr lang="pt-PT" dirty="0"/>
              <a:t>Quem é o investidor do projeto?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7DC298-51B2-42BD-8B49-706B67D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83" y="3524819"/>
            <a:ext cx="2904128" cy="27406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BE75AC3-6FA5-4BBF-9C78-4AE0F87DCC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33"/>
          <a:stretch/>
        </p:blipFill>
        <p:spPr>
          <a:xfrm>
            <a:off x="414670" y="592489"/>
            <a:ext cx="3935154" cy="2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810" y="233465"/>
            <a:ext cx="2451287" cy="1510276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Áreas de atuação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9078" y="1367395"/>
            <a:ext cx="6121722" cy="382749"/>
          </a:xfrm>
        </p:spPr>
        <p:txBody>
          <a:bodyPr rtlCol="0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sz="2800" dirty="0"/>
              <a:t>Turismo</a:t>
            </a:r>
          </a:p>
        </p:txBody>
      </p:sp>
      <p:sp>
        <p:nvSpPr>
          <p:cNvPr id="9" name="Marcador de Posição do Texto 8"/>
          <p:cNvSpPr>
            <a:spLocks noGrp="1"/>
          </p:cNvSpPr>
          <p:nvPr>
            <p:ph type="body" sz="quarter" idx="16"/>
          </p:nvPr>
        </p:nvSpPr>
        <p:spPr>
          <a:xfrm>
            <a:off x="293259" y="4157671"/>
            <a:ext cx="4159102" cy="2015122"/>
          </a:xfrm>
        </p:spPr>
        <p:txBody>
          <a:bodyPr rtlCol="0">
            <a:normAutofit fontScale="92500" lnSpcReduction="20000"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sz="2800" b="1" dirty="0"/>
              <a:t>Pessoas que procuram contacto com a natureza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PT" sz="2800" b="1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sz="2800" b="1" dirty="0"/>
              <a:t>Pessoas com interesse em acampar </a:t>
            </a:r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F4D74670-BFB4-48ED-BBF1-E029E4D4D4A8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4745620" cy="34289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86CC31-1C71-4800-8B7F-08A4326AB5CE}"/>
              </a:ext>
            </a:extLst>
          </p:cNvPr>
          <p:cNvSpPr txBox="1"/>
          <p:nvPr/>
        </p:nvSpPr>
        <p:spPr>
          <a:xfrm>
            <a:off x="274147" y="2083408"/>
            <a:ext cx="2838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>
                <a:solidFill>
                  <a:schemeClr val="bg1"/>
                </a:solidFill>
                <a:latin typeface="+mj-lt"/>
              </a:rPr>
              <a:t>Clientes</a:t>
            </a:r>
          </a:p>
        </p:txBody>
      </p:sp>
      <p:pic>
        <p:nvPicPr>
          <p:cNvPr id="14" name="Gráfico 13" descr="Caminhada">
            <a:extLst>
              <a:ext uri="{FF2B5EF4-FFF2-40B4-BE49-F238E27FC236}">
                <a16:creationId xmlns:a16="http://schemas.microsoft.com/office/drawing/2014/main" id="{B91AD657-8213-4B4B-AB9A-72B761F03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0799" y="644368"/>
            <a:ext cx="1439039" cy="143903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0DBCA60-D34A-44D8-AE55-2748F67B08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" t="15369" r="-25" b="15538"/>
          <a:stretch/>
        </p:blipFill>
        <p:spPr>
          <a:xfrm>
            <a:off x="4743759" y="3428990"/>
            <a:ext cx="7448241" cy="34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870" y="760590"/>
            <a:ext cx="4606260" cy="1646732"/>
          </a:xfrm>
        </p:spPr>
        <p:txBody>
          <a:bodyPr rtlCol="0">
            <a:normAutofit/>
          </a:bodyPr>
          <a:lstStyle/>
          <a:p>
            <a:pPr algn="ctr" rtl="0"/>
            <a:r>
              <a:rPr lang="pt-PT" sz="3600" dirty="0"/>
              <a:t>Contexto do mercado que originou a oportunidade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0" y="2928266"/>
            <a:ext cx="3686159" cy="3044825"/>
          </a:xfrm>
        </p:spPr>
        <p:txBody>
          <a:bodyPr rtlCol="0">
            <a:noAutofit/>
          </a:bodyPr>
          <a:lstStyle/>
          <a:p>
            <a:pPr rtl="0"/>
            <a:r>
              <a:rPr lang="pt-PT" sz="1800" dirty="0"/>
              <a:t>Isolamento em massa da população devido à pandemia; </a:t>
            </a:r>
          </a:p>
          <a:p>
            <a:pPr rtl="0"/>
            <a:endParaRPr lang="pt-PT" sz="1800" dirty="0"/>
          </a:p>
          <a:p>
            <a:pPr rtl="0"/>
            <a:r>
              <a:rPr lang="pt-PT" sz="1800" dirty="0"/>
              <a:t>Aumento do interesse pelo interior;</a:t>
            </a:r>
          </a:p>
          <a:p>
            <a:pPr rtl="0"/>
            <a:endParaRPr lang="pt-PT" sz="1800" dirty="0"/>
          </a:p>
          <a:p>
            <a:pPr rtl="0"/>
            <a:r>
              <a:rPr lang="pt-PT" sz="1800" dirty="0"/>
              <a:t>Facilitar o aluguer sem necessidade de deslocação ao local.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97ABA0D-C2EE-4086-A932-43ECC0E3D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00" r="37451"/>
          <a:stretch/>
        </p:blipFill>
        <p:spPr>
          <a:xfrm>
            <a:off x="8483599" y="0"/>
            <a:ext cx="3708402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7069607-4AA5-4637-9468-3CFB87920C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25" r="35926"/>
          <a:stretch/>
        </p:blipFill>
        <p:spPr>
          <a:xfrm>
            <a:off x="0" y="0"/>
            <a:ext cx="37084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26630EE-0089-4D6E-A7AF-4D8E8CC4C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8" r="15263" b="8529"/>
          <a:stretch/>
        </p:blipFill>
        <p:spPr>
          <a:xfrm>
            <a:off x="1860885" y="0"/>
            <a:ext cx="10331115" cy="6858000"/>
          </a:xfrm>
          <a:prstGeom prst="rect">
            <a:avLst/>
          </a:prstGeom>
        </p:spPr>
      </p:pic>
      <p:sp>
        <p:nvSpPr>
          <p:cNvPr id="3" name="Marcador de Posição do Texto 2"/>
          <p:cNvSpPr>
            <a:spLocks noGrp="1"/>
          </p:cNvSpPr>
          <p:nvPr>
            <p:ph type="body" sz="quarter" idx="14"/>
          </p:nvPr>
        </p:nvSpPr>
        <p:spPr>
          <a:xfrm>
            <a:off x="0" y="199763"/>
            <a:ext cx="7304526" cy="2196780"/>
          </a:xfrm>
        </p:spPr>
        <p:txBody>
          <a:bodyPr rtlCol="0"/>
          <a:lstStyle/>
          <a:p>
            <a:pPr rtl="0"/>
            <a:r>
              <a:rPr lang="pt-PT" dirty="0"/>
              <a:t>Como é que a implementação deste novo sistema gera valor para a organização promotora?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8835" y="458083"/>
            <a:ext cx="3977648" cy="731694"/>
          </a:xfrm>
        </p:spPr>
        <p:txBody>
          <a:bodyPr rtlCol="0">
            <a:normAutofit/>
          </a:bodyPr>
          <a:lstStyle/>
          <a:p>
            <a:pPr rtl="0"/>
            <a:r>
              <a:rPr lang="pt-PT" sz="1800" dirty="0"/>
              <a:t>Pesquisa de zonas rurais com parques de campismo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58835" y="1586495"/>
            <a:ext cx="3977648" cy="731694"/>
          </a:xfrm>
        </p:spPr>
        <p:txBody>
          <a:bodyPr rtlCol="0">
            <a:normAutofit/>
          </a:bodyPr>
          <a:lstStyle/>
          <a:p>
            <a:pPr rtl="0"/>
            <a:r>
              <a:rPr lang="pt-PT" sz="1800" dirty="0"/>
              <a:t>Exibição da disponibilidade dos espaços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58835" y="2908850"/>
            <a:ext cx="3977648" cy="731694"/>
          </a:xfrm>
        </p:spPr>
        <p:txBody>
          <a:bodyPr rtlCol="0">
            <a:normAutofit/>
          </a:bodyPr>
          <a:lstStyle/>
          <a:p>
            <a:pPr rtl="0"/>
            <a:r>
              <a:rPr lang="pt-PT" sz="1800" dirty="0"/>
              <a:t>Reserva de espaços e marcação de atividades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58835" y="4057657"/>
            <a:ext cx="3977648" cy="731694"/>
          </a:xfrm>
        </p:spPr>
        <p:txBody>
          <a:bodyPr rtlCol="0">
            <a:normAutofit/>
          </a:bodyPr>
          <a:lstStyle/>
          <a:p>
            <a:pPr rtl="0"/>
            <a:r>
              <a:rPr lang="pt-PT" sz="1800" dirty="0"/>
              <a:t>Aluguer de equipamentos de campismo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17" y="651661"/>
            <a:ext cx="4601027" cy="1395208"/>
          </a:xfrm>
        </p:spPr>
        <p:txBody>
          <a:bodyPr rtlCol="0">
            <a:noAutofit/>
          </a:bodyPr>
          <a:lstStyle/>
          <a:p>
            <a:pPr rtl="0"/>
            <a:r>
              <a:rPr lang="pt-PT" sz="3600" dirty="0"/>
              <a:t>Transformação digital – Quais são as principais funcionalidades?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E1831B3-E642-4900-93C4-89E26ED7E708}"/>
              </a:ext>
            </a:extLst>
          </p:cNvPr>
          <p:cNvSpPr txBox="1"/>
          <p:nvPr/>
        </p:nvSpPr>
        <p:spPr>
          <a:xfrm>
            <a:off x="7558835" y="5405917"/>
            <a:ext cx="28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</a:rPr>
              <a:t>Pagamento de reservas</a:t>
            </a:r>
          </a:p>
        </p:txBody>
      </p:sp>
      <p:pic>
        <p:nvPicPr>
          <p:cNvPr id="11" name="Gráfico 10" descr="Calendário diário">
            <a:extLst>
              <a:ext uri="{FF2B5EF4-FFF2-40B4-BE49-F238E27FC236}">
                <a16:creationId xmlns:a16="http://schemas.microsoft.com/office/drawing/2014/main" id="{ADE80442-4DB7-4E41-BD1D-DC6E5867E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3114" y="1541382"/>
            <a:ext cx="777934" cy="777934"/>
          </a:xfrm>
          <a:prstGeom prst="rect">
            <a:avLst/>
          </a:prstGeom>
        </p:spPr>
      </p:pic>
      <p:pic>
        <p:nvPicPr>
          <p:cNvPr id="24" name="Gráfico 23" descr="Lupa">
            <a:extLst>
              <a:ext uri="{FF2B5EF4-FFF2-40B4-BE49-F238E27FC236}">
                <a16:creationId xmlns:a16="http://schemas.microsoft.com/office/drawing/2014/main" id="{D50E7498-2738-49B5-9461-6208A372A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3114" y="458083"/>
            <a:ext cx="777934" cy="777934"/>
          </a:xfrm>
          <a:prstGeom prst="rect">
            <a:avLst/>
          </a:prstGeom>
        </p:spPr>
      </p:pic>
      <p:pic>
        <p:nvPicPr>
          <p:cNvPr id="26" name="Gráfico 25" descr="Bloquear">
            <a:extLst>
              <a:ext uri="{FF2B5EF4-FFF2-40B4-BE49-F238E27FC236}">
                <a16:creationId xmlns:a16="http://schemas.microsoft.com/office/drawing/2014/main" id="{1FEC225F-317A-47BC-9BC9-EF72DE794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3114" y="2776399"/>
            <a:ext cx="777934" cy="777934"/>
          </a:xfrm>
          <a:prstGeom prst="rect">
            <a:avLst/>
          </a:prstGeom>
        </p:spPr>
      </p:pic>
      <p:pic>
        <p:nvPicPr>
          <p:cNvPr id="30" name="Gráfico 29" descr="Tenda">
            <a:extLst>
              <a:ext uri="{FF2B5EF4-FFF2-40B4-BE49-F238E27FC236}">
                <a16:creationId xmlns:a16="http://schemas.microsoft.com/office/drawing/2014/main" id="{79972634-9209-467F-AC46-81C793ABB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3114" y="4011417"/>
            <a:ext cx="777934" cy="777934"/>
          </a:xfrm>
          <a:prstGeom prst="rect">
            <a:avLst/>
          </a:prstGeom>
        </p:spPr>
      </p:pic>
      <p:pic>
        <p:nvPicPr>
          <p:cNvPr id="32" name="Gráfico 31" descr="Dinheiro">
            <a:extLst>
              <a:ext uri="{FF2B5EF4-FFF2-40B4-BE49-F238E27FC236}">
                <a16:creationId xmlns:a16="http://schemas.microsoft.com/office/drawing/2014/main" id="{264C75D1-4FC6-4146-A7BD-8E7D74876E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23114" y="5201616"/>
            <a:ext cx="777934" cy="777934"/>
          </a:xfrm>
          <a:prstGeom prst="rect">
            <a:avLst/>
          </a:prstGeom>
        </p:spPr>
      </p:pic>
      <p:pic>
        <p:nvPicPr>
          <p:cNvPr id="34" name="Gráfico 33" descr="Internet">
            <a:extLst>
              <a:ext uri="{FF2B5EF4-FFF2-40B4-BE49-F238E27FC236}">
                <a16:creationId xmlns:a16="http://schemas.microsoft.com/office/drawing/2014/main" id="{A9A15915-255B-42EA-98B5-DBFE85C473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42470" y="3750258"/>
            <a:ext cx="2229292" cy="22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302217"/>
            <a:ext cx="7978227" cy="1322492"/>
          </a:xfrm>
        </p:spPr>
        <p:txBody>
          <a:bodyPr rtlCol="0">
            <a:normAutofit/>
          </a:bodyPr>
          <a:lstStyle/>
          <a:p>
            <a:pPr rtl="0"/>
            <a:r>
              <a:rPr lang="pt-PT" sz="4400" dirty="0">
                <a:solidFill>
                  <a:schemeClr val="tx2"/>
                </a:solidFill>
              </a:rPr>
              <a:t>Requisitos excluídos</a:t>
            </a:r>
            <a:endParaRPr lang="pt-PT" dirty="0"/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2889" y="2850078"/>
            <a:ext cx="2789686" cy="759939"/>
          </a:xfrm>
        </p:spPr>
        <p:txBody>
          <a:bodyPr rtlCol="0"/>
          <a:lstStyle/>
          <a:p>
            <a:pPr rtl="0"/>
            <a:r>
              <a:rPr lang="pt-PT" sz="1800" dirty="0"/>
              <a:t>Chat para o cliente contactar com os parques de campismo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3604A973-1FC1-4BD3-A8B8-0C46262D7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7242" y="2647977"/>
            <a:ext cx="2665308" cy="1074028"/>
          </a:xfrm>
        </p:spPr>
        <p:txBody>
          <a:bodyPr rtlCol="0"/>
          <a:lstStyle/>
          <a:p>
            <a:pPr rtl="0"/>
            <a:r>
              <a:rPr lang="pt-PT" sz="1800" dirty="0"/>
              <a:t>Área de convívio direcionada para o público mais jovem</a:t>
            </a:r>
          </a:p>
        </p:txBody>
      </p:sp>
      <p:pic>
        <p:nvPicPr>
          <p:cNvPr id="38" name="Marcador de Posição da Imagem 37">
            <a:extLst>
              <a:ext uri="{FF2B5EF4-FFF2-40B4-BE49-F238E27FC236}">
                <a16:creationId xmlns:a16="http://schemas.microsoft.com/office/drawing/2014/main" id="{A03374CA-8186-4825-B9E3-9FAC219D38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260" r="8260"/>
          <a:stretch>
            <a:fillRect/>
          </a:stretch>
        </p:blipFill>
        <p:spPr>
          <a:xfrm>
            <a:off x="3041904" y="4405715"/>
            <a:ext cx="3054096" cy="2441448"/>
          </a:xfrm>
        </p:spPr>
      </p:pic>
      <p:pic>
        <p:nvPicPr>
          <p:cNvPr id="40" name="Marcador de Posição da Imagem 39">
            <a:extLst>
              <a:ext uri="{FF2B5EF4-FFF2-40B4-BE49-F238E27FC236}">
                <a16:creationId xmlns:a16="http://schemas.microsoft.com/office/drawing/2014/main" id="{07C90C79-F10B-4AB3-B9D9-6BE8BA7223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8301" r="8301"/>
          <a:stretch>
            <a:fillRect/>
          </a:stretch>
        </p:blipFill>
        <p:spPr>
          <a:xfrm>
            <a:off x="9150096" y="4416552"/>
            <a:ext cx="3054096" cy="2441448"/>
          </a:xfrm>
        </p:spPr>
      </p:pic>
      <p:pic>
        <p:nvPicPr>
          <p:cNvPr id="42" name="Gráfico 41" descr="Reunião">
            <a:extLst>
              <a:ext uri="{FF2B5EF4-FFF2-40B4-BE49-F238E27FC236}">
                <a16:creationId xmlns:a16="http://schemas.microsoft.com/office/drawing/2014/main" id="{174F261C-6F75-4DCB-91DA-DF51E098C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0407" y="2298254"/>
            <a:ext cx="1773473" cy="1773473"/>
          </a:xfrm>
          <a:prstGeom prst="rect">
            <a:avLst/>
          </a:prstGeom>
        </p:spPr>
      </p:pic>
      <p:pic>
        <p:nvPicPr>
          <p:cNvPr id="44" name="Gráfico 43" descr="Chat RTL">
            <a:extLst>
              <a:ext uri="{FF2B5EF4-FFF2-40B4-BE49-F238E27FC236}">
                <a16:creationId xmlns:a16="http://schemas.microsoft.com/office/drawing/2014/main" id="{2FAFB414-EDE8-4933-A366-0FD91334E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1904" y="1346300"/>
            <a:ext cx="1301677" cy="13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5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53" hidden="1">
            <a:extLst>
              <a:ext uri="{FF2B5EF4-FFF2-40B4-BE49-F238E27FC236}">
                <a16:creationId xmlns:a16="http://schemas.microsoft.com/office/drawing/2014/main" id="{4C6A162B-A7A0-49BC-B7CB-0A66DC417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1500"/>
            <a:ext cx="10515600" cy="555625"/>
          </a:xfrm>
        </p:spPr>
        <p:txBody>
          <a:bodyPr rtlCol="0">
            <a:normAutofit/>
          </a:bodyPr>
          <a:lstStyle/>
          <a:p>
            <a:pPr rtl="0"/>
            <a:r>
              <a:rPr lang="pt-PT" sz="2000" dirty="0">
                <a:solidFill>
                  <a:schemeClr val="bg1">
                    <a:lumMod val="85000"/>
                  </a:schemeClr>
                </a:solidFill>
              </a:rPr>
              <a:t>Colagem de Fotografias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5E41F6-37C9-417C-91B8-45DBEAC05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5"/>
          <a:stretch/>
        </p:blipFill>
        <p:spPr>
          <a:xfrm>
            <a:off x="6368530" y="4703207"/>
            <a:ext cx="2436282" cy="2037998"/>
          </a:xfrm>
          <a:prstGeom prst="rect">
            <a:avLst/>
          </a:prstGeom>
        </p:spPr>
      </p:pic>
      <p:pic>
        <p:nvPicPr>
          <p:cNvPr id="20" name="Marcador de Posição da Imagem 19">
            <a:extLst>
              <a:ext uri="{FF2B5EF4-FFF2-40B4-BE49-F238E27FC236}">
                <a16:creationId xmlns:a16="http://schemas.microsoft.com/office/drawing/2014/main" id="{443F9044-5AC7-4207-9582-28BA6C9FA6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0448" r="20448"/>
          <a:stretch>
            <a:fillRect/>
          </a:stretch>
        </p:blipFill>
        <p:spPr/>
      </p:pic>
      <p:pic>
        <p:nvPicPr>
          <p:cNvPr id="24" name="Marcador de Posição da Imagem 23">
            <a:extLst>
              <a:ext uri="{FF2B5EF4-FFF2-40B4-BE49-F238E27FC236}">
                <a16:creationId xmlns:a16="http://schemas.microsoft.com/office/drawing/2014/main" id="{EB987084-AFB5-4C3C-AFC3-F37E932FDE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20417" r="20417"/>
          <a:stretch>
            <a:fillRect/>
          </a:stretch>
        </p:blipFill>
        <p:spPr/>
      </p:pic>
      <p:pic>
        <p:nvPicPr>
          <p:cNvPr id="28" name="Marcador de Posição da Imagem 27">
            <a:extLst>
              <a:ext uri="{FF2B5EF4-FFF2-40B4-BE49-F238E27FC236}">
                <a16:creationId xmlns:a16="http://schemas.microsoft.com/office/drawing/2014/main" id="{6E36E0B6-5A45-45AC-AC0C-AA89F9CB40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l="10942" r="10942"/>
          <a:stretch>
            <a:fillRect/>
          </a:stretch>
        </p:blipFill>
        <p:spPr/>
      </p:pic>
      <p:pic>
        <p:nvPicPr>
          <p:cNvPr id="22" name="Marcador de Posição da Imagem 21">
            <a:extLst>
              <a:ext uri="{FF2B5EF4-FFF2-40B4-BE49-F238E27FC236}">
                <a16:creationId xmlns:a16="http://schemas.microsoft.com/office/drawing/2014/main" id="{60D635B4-7372-45FD-8B7D-9ABF774630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/>
          <a:srcRect l="7632" r="7632"/>
          <a:stretch>
            <a:fillRect/>
          </a:stretch>
        </p:blipFill>
        <p:spPr/>
      </p:pic>
      <p:pic>
        <p:nvPicPr>
          <p:cNvPr id="26" name="Marcador de Posição da Imagem 25">
            <a:extLst>
              <a:ext uri="{FF2B5EF4-FFF2-40B4-BE49-F238E27FC236}">
                <a16:creationId xmlns:a16="http://schemas.microsoft.com/office/drawing/2014/main" id="{1CCD3AEE-A936-41B8-B126-895E86DB1A1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/>
          <a:srcRect t="20649" b="20649"/>
          <a:stretch>
            <a:fillRect/>
          </a:stretch>
        </p:blipFill>
        <p:spPr/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43909690-EE56-421B-B324-F91D3255B7E9}"/>
              </a:ext>
            </a:extLst>
          </p:cNvPr>
          <p:cNvSpPr txBox="1"/>
          <p:nvPr/>
        </p:nvSpPr>
        <p:spPr>
          <a:xfrm>
            <a:off x="9336505" y="5037221"/>
            <a:ext cx="2436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chemeClr val="bg1"/>
                </a:solidFill>
              </a:rPr>
              <a:t>Experiência proporcionada por </a:t>
            </a:r>
            <a:r>
              <a:rPr lang="pt-PT" sz="2400" b="1" dirty="0" err="1">
                <a:solidFill>
                  <a:schemeClr val="bg1"/>
                </a:solidFill>
              </a:rPr>
              <a:t>RuralView</a:t>
            </a:r>
            <a:r>
              <a:rPr lang="pt-PT" sz="2400" b="1" dirty="0">
                <a:solidFill>
                  <a:schemeClr val="bg1"/>
                </a:solidFill>
              </a:rPr>
              <a:t> Camping</a:t>
            </a:r>
          </a:p>
        </p:txBody>
      </p:sp>
    </p:spTree>
    <p:extLst>
      <p:ext uri="{BB962C8B-B14F-4D97-AF65-F5344CB8AC3E}">
        <p14:creationId xmlns:p14="http://schemas.microsoft.com/office/powerpoint/2010/main" val="12500059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24_TF44868783_Win32" id="{186A0F7B-5CEB-46F1-89E6-30C939EDD609}" vid="{6F3BC91F-0890-4B12-8EE6-93325DE1DF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clássica e sofisticada</Template>
  <TotalTime>202</TotalTime>
  <Words>225</Words>
  <Application>Microsoft Office PowerPoint</Application>
  <PresentationFormat>Ecrã Panorâmico</PresentationFormat>
  <Paragraphs>52</Paragraphs>
  <Slides>9</Slides>
  <Notes>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Tema do Office</vt:lpstr>
      <vt:lpstr>RuralView Camping </vt:lpstr>
      <vt:lpstr>Índice:</vt:lpstr>
      <vt:lpstr>Quem é o investidor do projeto?</vt:lpstr>
      <vt:lpstr>Áreas de atuação</vt:lpstr>
      <vt:lpstr>Contexto do mercado que originou a oportunidade</vt:lpstr>
      <vt:lpstr>Apresentação do PowerPoint</vt:lpstr>
      <vt:lpstr>Transformação digital – Quais são as principais funcionalidades?</vt:lpstr>
      <vt:lpstr>Requisitos excluídos</vt:lpstr>
      <vt:lpstr>Colagem de Fotografias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RuralView Camping </dc:title>
  <dc:creator>User</dc:creator>
  <cp:lastModifiedBy>User</cp:lastModifiedBy>
  <cp:revision>48</cp:revision>
  <dcterms:created xsi:type="dcterms:W3CDTF">2021-12-14T12:17:19Z</dcterms:created>
  <dcterms:modified xsi:type="dcterms:W3CDTF">2021-12-16T02:09:24Z</dcterms:modified>
</cp:coreProperties>
</file>